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78" r:id="rId5"/>
    <p:sldId id="285" r:id="rId6"/>
    <p:sldId id="286" r:id="rId7"/>
    <p:sldId id="346" r:id="rId8"/>
    <p:sldId id="345" r:id="rId9"/>
    <p:sldId id="327" r:id="rId10"/>
    <p:sldId id="334" r:id="rId11"/>
    <p:sldId id="335" r:id="rId12"/>
    <p:sldId id="328" r:id="rId13"/>
    <p:sldId id="336" r:id="rId14"/>
    <p:sldId id="342" r:id="rId15"/>
    <p:sldId id="329" r:id="rId16"/>
    <p:sldId id="337" r:id="rId17"/>
    <p:sldId id="343" r:id="rId18"/>
    <p:sldId id="330" r:id="rId19"/>
    <p:sldId id="338" r:id="rId20"/>
    <p:sldId id="331" r:id="rId21"/>
    <p:sldId id="332" r:id="rId22"/>
    <p:sldId id="333" r:id="rId23"/>
    <p:sldId id="340" r:id="rId24"/>
    <p:sldId id="339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4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0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920"/>
            <a:ext cx="10515600" cy="49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7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5181600" cy="495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19200"/>
            <a:ext cx="5181600" cy="495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7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5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2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4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86BFB-14E0-416A-A3F7-2406F596F60B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 200</a:t>
            </a:r>
            <a:br>
              <a:rPr lang="en-US" dirty="0"/>
            </a:br>
            <a:r>
              <a:rPr lang="en-US" dirty="0"/>
              <a:t>Class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Theory of Computation</a:t>
            </a:r>
          </a:p>
          <a:p>
            <a:r>
              <a:rPr lang="en-US" dirty="0"/>
              <a:t>Computer Scaling</a:t>
            </a:r>
          </a:p>
        </p:txBody>
      </p:sp>
    </p:spTree>
    <p:extLst>
      <p:ext uri="{BB962C8B-B14F-4D97-AF65-F5344CB8AC3E}">
        <p14:creationId xmlns:p14="http://schemas.microsoft.com/office/powerpoint/2010/main" val="108303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of Scalable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Mainframes with separate terminals worked well for developers working independently, but resources were shared.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Terminals had no resources, but could push processes to the mainframe.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Personal computers gave each developer his own limited resources.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Supercomputers had more resources with less availability.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Collaboration in a networked environment made all of these unsuitable.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031" y="1134381"/>
            <a:ext cx="5108257" cy="1334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67032"/>
            <a:ext cx="58007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5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Evolution of Scalable Computing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Server clusters provide lots of resources in modular units.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Virtual machines provide even more flexibility in resource utilization.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Mobile devices have very limited resources, pushing more processing to the cloud.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02" y="1374180"/>
            <a:ext cx="5831777" cy="1102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27" y="2578418"/>
            <a:ext cx="6029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1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on Memory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Magnetic Tape</a:t>
            </a:r>
          </a:p>
          <a:p>
            <a:r>
              <a:rPr lang="en-US" dirty="0"/>
              <a:t>Slow access</a:t>
            </a:r>
          </a:p>
          <a:p>
            <a:r>
              <a:rPr lang="en-US" dirty="0"/>
              <a:t>Easily damaged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Spinning Media</a:t>
            </a:r>
          </a:p>
          <a:p>
            <a:r>
              <a:rPr lang="en-US" dirty="0"/>
              <a:t>Expensive</a:t>
            </a:r>
          </a:p>
          <a:p>
            <a:r>
              <a:rPr lang="en-US" dirty="0"/>
              <a:t>Breakable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Solid-state Media</a:t>
            </a:r>
          </a:p>
          <a:p>
            <a:r>
              <a:rPr lang="en-US" dirty="0"/>
              <a:t>Inexpensive</a:t>
            </a:r>
          </a:p>
          <a:p>
            <a:r>
              <a:rPr lang="en-US" dirty="0"/>
              <a:t>No moving parts</a:t>
            </a:r>
          </a:p>
          <a:p>
            <a:r>
              <a:rPr lang="en-US" dirty="0"/>
              <a:t>Physical device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053" y="2574507"/>
            <a:ext cx="3438525" cy="1933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795" y="1036320"/>
            <a:ext cx="2295525" cy="2828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615" y="4629777"/>
            <a:ext cx="27622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7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on Memory (2)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Network Attached Media</a:t>
            </a:r>
          </a:p>
          <a:p>
            <a:r>
              <a:rPr lang="en-US" dirty="0"/>
              <a:t>Fixed location</a:t>
            </a:r>
          </a:p>
          <a:p>
            <a:r>
              <a:rPr lang="en-US" dirty="0"/>
              <a:t>Agnostic implementation</a:t>
            </a:r>
          </a:p>
          <a:p>
            <a:r>
              <a:rPr lang="en-US" dirty="0"/>
              <a:t>Backup/duplication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Web-drives</a:t>
            </a:r>
          </a:p>
          <a:p>
            <a:r>
              <a:rPr lang="en-US" dirty="0"/>
              <a:t>Unknown location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High availability/reliability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213" y="1219200"/>
            <a:ext cx="2295525" cy="2000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800" y="2300287"/>
            <a:ext cx="2486025" cy="1838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72" y="4178618"/>
            <a:ext cx="29051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8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Data Can Be Made/Stored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case you think of “normal” data storage needs, that number is changing all the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1980 – Why would I need to store more than one document on a disk?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2020 – Why wouldn’t I need to store all 8 seasons of “Game of Thrones”?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Storage is getting cheaper, but data production is getting faster.</a:t>
            </a:r>
          </a:p>
        </p:txBody>
      </p:sp>
      <p:pic>
        <p:nvPicPr>
          <p:cNvPr id="1026" name="Picture 2" descr="https://static.spiceworks.com/shared/post/0024/6508/Cost_differential_storage_2000_and_20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23" y="1079550"/>
            <a:ext cx="5204563" cy="22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86" y="3373754"/>
            <a:ext cx="52197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9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on Networking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Networks originally came in fixed sizes.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sizes were too inflexible.</a:t>
            </a:r>
          </a:p>
          <a:p>
            <a:r>
              <a:rPr lang="en-US" dirty="0"/>
              <a:t>Not enough small networks.</a:t>
            </a:r>
          </a:p>
          <a:p>
            <a:r>
              <a:rPr lang="en-US" dirty="0"/>
              <a:t>No intermediate sizes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Sub-netting provided complete flexibility.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Domain mapping allows additional network divisions behind the subnet.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0311"/>
            <a:ext cx="5675841" cy="1771086"/>
          </a:xfrm>
          <a:prstGeom prst="rect">
            <a:avLst/>
          </a:prstGeom>
        </p:spPr>
      </p:pic>
      <p:pic>
        <p:nvPicPr>
          <p:cNvPr id="6146" name="Picture 2" descr="Image result for sub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30" y="3001397"/>
            <a:ext cx="5332179" cy="213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088" y="5060927"/>
            <a:ext cx="4547235" cy="16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51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on Networking (2)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Routing allows local networks to be hidden.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IPv4 had 2</a:t>
            </a:r>
            <a:r>
              <a:rPr lang="en-US" baseline="30000" dirty="0"/>
              <a:t>32</a:t>
            </a:r>
            <a:r>
              <a:rPr lang="en-US" dirty="0"/>
              <a:t>≈4.3 Billion addresses for 7 Billion people.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Internet of Things reached more devices than people ~2010.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IPV6 will provide 2</a:t>
            </a:r>
            <a:r>
              <a:rPr lang="en-US" baseline="30000" dirty="0"/>
              <a:t>128</a:t>
            </a:r>
            <a:r>
              <a:rPr lang="en-US" dirty="0"/>
              <a:t>≈3,400 Billion  </a:t>
            </a:r>
            <a:r>
              <a:rPr lang="en-US" dirty="0" err="1"/>
              <a:t>Billion</a:t>
            </a:r>
            <a:r>
              <a:rPr lang="en-US" dirty="0"/>
              <a:t> </a:t>
            </a:r>
            <a:r>
              <a:rPr lang="en-US" dirty="0" err="1"/>
              <a:t>Billion</a:t>
            </a:r>
            <a:r>
              <a:rPr lang="en-US" dirty="0"/>
              <a:t> addresses. </a:t>
            </a:r>
          </a:p>
        </p:txBody>
      </p:sp>
      <p:pic>
        <p:nvPicPr>
          <p:cNvPr id="7172" name="Picture 4" descr="Image result for rou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54" y="1297156"/>
            <a:ext cx="3660936" cy="25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at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73016"/>
            <a:ext cx="2336919" cy="155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458924" y="4183212"/>
            <a:ext cx="16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 Proton = IPv4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276411" y="4856170"/>
            <a:ext cx="1762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 descr="Image result for interstellar distan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442" y="5385140"/>
            <a:ext cx="4179264" cy="110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501651" y="4784176"/>
            <a:ext cx="358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Distance to Alpha Centauri &lt; IPv6</a:t>
            </a:r>
          </a:p>
        </p:txBody>
      </p:sp>
    </p:spTree>
    <p:extLst>
      <p:ext uri="{BB962C8B-B14F-4D97-AF65-F5344CB8AC3E}">
        <p14:creationId xmlns:p14="http://schemas.microsoft.com/office/powerpoint/2010/main" val="1743479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Data Can Be Sent?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This map shows the relative number of internet connections for the whole world.</a:t>
            </a:r>
          </a:p>
          <a:p>
            <a:r>
              <a:rPr lang="en-US" dirty="0"/>
              <a:t>Red high – Blue 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demand for data over the internet is growing.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Internet content is starting to exceed internet capacity.</a:t>
            </a:r>
          </a:p>
          <a:p>
            <a:r>
              <a:rPr lang="en-US" dirty="0"/>
              <a:t>Who pays for you to stream Avengers: End Game?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745" y="4557713"/>
            <a:ext cx="5238750" cy="1619250"/>
          </a:xfrm>
          <a:prstGeom prst="rect">
            <a:avLst/>
          </a:prstGeom>
        </p:spPr>
      </p:pic>
      <p:pic>
        <p:nvPicPr>
          <p:cNvPr id="3076" name="Picture 4" descr="Image result for internet speed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745" y="1219200"/>
            <a:ext cx="5366839" cy="298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41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on Processors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CPUs were designed to do one job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Timesharing and multitasking allowed more jobs to run in human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Processors got smaller and faster until heat dissipation became a problem ~2005.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787" y="905302"/>
            <a:ext cx="2076450" cy="1685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0" y="3534485"/>
            <a:ext cx="3009900" cy="3009900"/>
          </a:xfrm>
          <a:prstGeom prst="rect">
            <a:avLst/>
          </a:prstGeom>
        </p:spPr>
      </p:pic>
      <p:pic>
        <p:nvPicPr>
          <p:cNvPr id="8198" name="Picture 6" descr="Image result for cpu timeshare efficien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84" y="1736804"/>
            <a:ext cx="3870274" cy="385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on Processors (2)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Multiple processors could do more at the same time with added coordination problems.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Multi-core processors could do more on the same processor.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Graphics Processor Units have much greater capabilities in a limited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Programming for these processors is difficult.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combination of more processors, more cores, and timesharing allows VMs to achieve more.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28" y="1036320"/>
            <a:ext cx="2809875" cy="2428875"/>
          </a:xfrm>
          <a:prstGeom prst="rect">
            <a:avLst/>
          </a:prstGeom>
        </p:spPr>
      </p:pic>
      <p:pic>
        <p:nvPicPr>
          <p:cNvPr id="9218" name="Picture 2" descr="Image result for multi core processor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203" y="1417320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883" y="3465195"/>
            <a:ext cx="4150639" cy="1581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772" y="5146357"/>
            <a:ext cx="52482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8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Just a quick reminder that the brain of the computer is the central processing unit.</a:t>
            </a:r>
          </a:p>
          <a:p>
            <a:r>
              <a:rPr lang="en-US" dirty="0"/>
              <a:t>Read memory in from the right</a:t>
            </a:r>
          </a:p>
          <a:p>
            <a:r>
              <a:rPr lang="en-US" dirty="0"/>
              <a:t>Store things in the registers</a:t>
            </a:r>
          </a:p>
          <a:p>
            <a:r>
              <a:rPr lang="en-US" dirty="0"/>
              <a:t>Do math on the registers</a:t>
            </a:r>
          </a:p>
          <a:p>
            <a:r>
              <a:rPr lang="en-US" dirty="0"/>
              <a:t>Do it all really fast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Image result for cpu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892" y="1395735"/>
            <a:ext cx="3296222" cy="4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84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/>
          <a:stretch/>
        </p:blipFill>
        <p:spPr bwMode="auto">
          <a:xfrm>
            <a:off x="7334960" y="4339525"/>
            <a:ext cx="3778513" cy="232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Internet of Things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About a decade ago (~2010) it was estimated that there were more processors and connected devices than people on the planet.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Obviously not everyone is as “connected” as everyone else.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network of personal devices in which we swim has changed the ecology of our lives.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60" y="1144808"/>
            <a:ext cx="3825316" cy="28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88" y="1143000"/>
            <a:ext cx="3851376" cy="31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9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Rise of the Cloud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one point, computers were a tool which we used when we needed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computers are a tool which enables our lives.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Signal presence, signal strength, the cost of data, and the available bandwidth have further altered the world we live in.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219200"/>
            <a:ext cx="58578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Farming?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Even in some very manual job markets computers and computer-run systems are coming forward.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digital farming is still in its infancy, it is becoming more efficient to let computers make the decisions and do much of the manual labor.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 how out of touch an Amish farmer looks for not using a tractor.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out of place might a tractor look compared with a robot fleet?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219200"/>
            <a:ext cx="58007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6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Concerns?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All of these changes create opportunities for harm.</a:t>
            </a:r>
          </a:p>
          <a:p>
            <a:r>
              <a:rPr lang="en-US" dirty="0"/>
              <a:t>Malicious hackers</a:t>
            </a:r>
          </a:p>
          <a:p>
            <a:r>
              <a:rPr lang="en-US" dirty="0"/>
              <a:t>Loss of privacy</a:t>
            </a:r>
          </a:p>
          <a:p>
            <a:r>
              <a:rPr lang="en-US" dirty="0"/>
              <a:t>Inhuman organization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are in the unique position to quickly evolve a new environment for ourselves.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we prepared?</a:t>
            </a:r>
          </a:p>
        </p:txBody>
      </p:sp>
      <p:sp>
        <p:nvSpPr>
          <p:cNvPr id="3" name="AutoShape 2" descr="Image result for nuclear pow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8091"/>
            <a:ext cx="578167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1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the Future?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Augmented Reality is the newest indication of technology’s future.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we continue to blur the line between the physical world and the digital one what else will we bring into our lives?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what degree will our digit lives become our real lives? To what degree will our real lives become less real or more digital?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798" y="1036320"/>
            <a:ext cx="4265744" cy="28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amily google hangou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75" y="3698081"/>
            <a:ext cx="3903423" cy="28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07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the Exam / 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Work out a pseudocode program with registers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 the effects of scaled systems on:</a:t>
            </a:r>
          </a:p>
          <a:p>
            <a:r>
              <a:rPr lang="en-US" dirty="0"/>
              <a:t>Memory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Processors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ready to give/critique examples of the rise of computing in human life.</a:t>
            </a:r>
          </a:p>
          <a:p>
            <a:r>
              <a:rPr lang="en-US" dirty="0"/>
              <a:t>What is the current state?</a:t>
            </a:r>
          </a:p>
          <a:p>
            <a:r>
              <a:rPr lang="en-US" dirty="0"/>
              <a:t>What might the future hold?</a:t>
            </a:r>
          </a:p>
          <a:p>
            <a:r>
              <a:rPr lang="en-US" dirty="0"/>
              <a:t>What concerns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111151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The program counter is a special register which points to the current program instruction.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instruction tells the CPU to do something with register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Jump instructions tell the program where to go next.</a:t>
            </a:r>
          </a:p>
          <a:p>
            <a:r>
              <a:rPr lang="en-US" dirty="0"/>
              <a:t>Probably the next instruction 0x0003.</a:t>
            </a:r>
          </a:p>
          <a:p>
            <a:r>
              <a:rPr lang="en-US" dirty="0"/>
              <a:t>Maybe elsewhere in the program.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how </a:t>
            </a:r>
            <a:r>
              <a:rPr lang="en-US" b="1" i="1" dirty="0"/>
              <a:t>if</a:t>
            </a:r>
            <a:r>
              <a:rPr lang="en-US" dirty="0"/>
              <a:t>, </a:t>
            </a:r>
            <a:r>
              <a:rPr lang="en-US" b="1" i="1" dirty="0"/>
              <a:t>for</a:t>
            </a:r>
            <a:r>
              <a:rPr lang="en-US" dirty="0"/>
              <a:t>, and </a:t>
            </a:r>
            <a:r>
              <a:rPr lang="en-US" b="1" i="1" dirty="0"/>
              <a:t>while</a:t>
            </a:r>
            <a:r>
              <a:rPr lang="en-US" dirty="0"/>
              <a:t> work.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66" y="4414751"/>
            <a:ext cx="5431612" cy="409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59734" y="5253633"/>
            <a:ext cx="2886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&lt;op&gt; B =&gt; D</a:t>
            </a:r>
          </a:p>
          <a:p>
            <a:r>
              <a:rPr lang="en-US" dirty="0"/>
              <a:t>If &lt;condition&gt;</a:t>
            </a:r>
          </a:p>
          <a:p>
            <a:r>
              <a:rPr lang="en-US" dirty="0"/>
              <a:t>	Jump to Address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446" y="1308683"/>
            <a:ext cx="44862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8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PC points to memory 0x000 for the first instruction.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instruction is loaded to the decoder.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registers A &amp; C are subtracted.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answer is put into 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PC moves to 0x0001</a:t>
            </a:r>
          </a:p>
        </p:txBody>
      </p:sp>
      <p:sp>
        <p:nvSpPr>
          <p:cNvPr id="4" name="Rectangle 3"/>
          <p:cNvSpPr/>
          <p:nvPr/>
        </p:nvSpPr>
        <p:spPr>
          <a:xfrm>
            <a:off x="7514770" y="1828800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73070" y="1812576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PC:</a:t>
            </a:r>
          </a:p>
        </p:txBody>
      </p:sp>
      <p:sp>
        <p:nvSpPr>
          <p:cNvPr id="6" name="Rectangle 5"/>
          <p:cNvSpPr/>
          <p:nvPr/>
        </p:nvSpPr>
        <p:spPr>
          <a:xfrm>
            <a:off x="7514770" y="216568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7305" y="2149460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A:</a:t>
            </a:r>
          </a:p>
        </p:txBody>
      </p:sp>
      <p:sp>
        <p:nvSpPr>
          <p:cNvPr id="8" name="Rectangle 7"/>
          <p:cNvSpPr/>
          <p:nvPr/>
        </p:nvSpPr>
        <p:spPr>
          <a:xfrm>
            <a:off x="7514770" y="250514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5188" y="2482425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B: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2653" y="2838708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2012" y="2819309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12653" y="317499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9895" y="3152274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D: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378286" y="1824699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78286" y="216158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78286" y="250104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6169" y="2831432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376169" y="3170892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51956" y="1395662"/>
            <a:ext cx="10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53285" y="1336837"/>
            <a:ext cx="10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40254" y="4347038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80886" y="3977706"/>
            <a:ext cx="10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19" y="4683922"/>
            <a:ext cx="1562100" cy="790575"/>
          </a:xfrm>
          <a:prstGeom prst="rect">
            <a:avLst/>
          </a:prstGeom>
        </p:spPr>
      </p:pic>
      <p:cxnSp>
        <p:nvCxnSpPr>
          <p:cNvPr id="28" name="Elbow Connector 27"/>
          <p:cNvCxnSpPr>
            <a:stCxn id="26" idx="2"/>
            <a:endCxn id="7" idx="1"/>
          </p:cNvCxnSpPr>
          <p:nvPr/>
        </p:nvCxnSpPr>
        <p:spPr>
          <a:xfrm rot="5400000" flipH="1">
            <a:off x="6006451" y="3284980"/>
            <a:ext cx="3140371" cy="1238664"/>
          </a:xfrm>
          <a:prstGeom prst="bentConnector4">
            <a:avLst>
              <a:gd name="adj1" fmla="val -7279"/>
              <a:gd name="adj2" fmla="val 118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6" idx="2"/>
            <a:endCxn id="9" idx="1"/>
          </p:cNvCxnSpPr>
          <p:nvPr/>
        </p:nvCxnSpPr>
        <p:spPr>
          <a:xfrm rot="5400000" flipH="1">
            <a:off x="6171876" y="3450404"/>
            <a:ext cx="2807406" cy="1240781"/>
          </a:xfrm>
          <a:prstGeom prst="bentConnector4">
            <a:avLst>
              <a:gd name="adj1" fmla="val -8143"/>
              <a:gd name="adj2" fmla="val 1184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6" idx="2"/>
            <a:endCxn id="11" idx="1"/>
          </p:cNvCxnSpPr>
          <p:nvPr/>
        </p:nvCxnSpPr>
        <p:spPr>
          <a:xfrm rot="5400000" flipH="1">
            <a:off x="6343730" y="3622258"/>
            <a:ext cx="2470522" cy="1233957"/>
          </a:xfrm>
          <a:prstGeom prst="bentConnector4">
            <a:avLst>
              <a:gd name="adj1" fmla="val -9253"/>
              <a:gd name="adj2" fmla="val 1185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6" idx="2"/>
            <a:endCxn id="13" idx="1"/>
          </p:cNvCxnSpPr>
          <p:nvPr/>
        </p:nvCxnSpPr>
        <p:spPr>
          <a:xfrm rot="5400000" flipH="1">
            <a:off x="6509153" y="3787682"/>
            <a:ext cx="2137557" cy="1236074"/>
          </a:xfrm>
          <a:prstGeom prst="bentConnector4">
            <a:avLst>
              <a:gd name="adj1" fmla="val -10694"/>
              <a:gd name="adj2" fmla="val 118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6" idx="3"/>
          </p:cNvCxnSpPr>
          <p:nvPr/>
        </p:nvCxnSpPr>
        <p:spPr>
          <a:xfrm flipH="1">
            <a:off x="7804551" y="2334126"/>
            <a:ext cx="1234219" cy="2361155"/>
          </a:xfrm>
          <a:prstGeom prst="bentConnector4">
            <a:avLst>
              <a:gd name="adj1" fmla="val -18522"/>
              <a:gd name="adj2" fmla="val 800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8" idx="3"/>
          </p:cNvCxnSpPr>
          <p:nvPr/>
        </p:nvCxnSpPr>
        <p:spPr>
          <a:xfrm flipH="1">
            <a:off x="7804551" y="2673586"/>
            <a:ext cx="1234219" cy="2021695"/>
          </a:xfrm>
          <a:prstGeom prst="bentConnector4">
            <a:avLst>
              <a:gd name="adj1" fmla="val -18522"/>
              <a:gd name="adj2" fmla="val 75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0" idx="3"/>
          </p:cNvCxnSpPr>
          <p:nvPr/>
        </p:nvCxnSpPr>
        <p:spPr>
          <a:xfrm flipH="1">
            <a:off x="8583221" y="3007150"/>
            <a:ext cx="453432" cy="1697801"/>
          </a:xfrm>
          <a:prstGeom prst="bentConnector4">
            <a:avLst>
              <a:gd name="adj1" fmla="val -50415"/>
              <a:gd name="adj2" fmla="val 71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12" idx="3"/>
          </p:cNvCxnSpPr>
          <p:nvPr/>
        </p:nvCxnSpPr>
        <p:spPr>
          <a:xfrm flipH="1">
            <a:off x="8583221" y="3343435"/>
            <a:ext cx="453432" cy="1358341"/>
          </a:xfrm>
          <a:prstGeom prst="bentConnector4">
            <a:avLst>
              <a:gd name="adj1" fmla="val -50415"/>
              <a:gd name="adj2" fmla="val 64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1" idx="2"/>
          </p:cNvCxnSpPr>
          <p:nvPr/>
        </p:nvCxnSpPr>
        <p:spPr>
          <a:xfrm rot="5400000">
            <a:off x="9203762" y="4280718"/>
            <a:ext cx="395288" cy="12016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22" idx="0"/>
          </p:cNvCxnSpPr>
          <p:nvPr/>
        </p:nvCxnSpPr>
        <p:spPr>
          <a:xfrm>
            <a:off x="9038770" y="1997242"/>
            <a:ext cx="963484" cy="1980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14" idx="1"/>
            <a:endCxn id="22" idx="0"/>
          </p:cNvCxnSpPr>
          <p:nvPr/>
        </p:nvCxnSpPr>
        <p:spPr>
          <a:xfrm rot="10800000" flipV="1">
            <a:off x="10002254" y="1993140"/>
            <a:ext cx="376032" cy="19845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376169" y="1828618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07946" y="2172179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18937" y="283567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512310" y="1833191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453019" y="5438131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514089" y="3171532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0002</a:t>
            </a:r>
          </a:p>
        </p:txBody>
      </p:sp>
    </p:spTree>
    <p:extLst>
      <p:ext uri="{BB962C8B-B14F-4D97-AF65-F5344CB8AC3E}">
        <p14:creationId xmlns:p14="http://schemas.microsoft.com/office/powerpoint/2010/main" val="32053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4 0.067 C -0.049 0.081 -0.054 0.102 -0.054 0.124 C -0.054 0.149 -0.049 0.169 -0.04 0.183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0.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08386 -0.08819 C -0.10274 -0.10671 -0.11329 -0.13449 -0.11329 -0.16342 C -0.11329 -0.19629 -0.10274 -0.22245 -0.08386 -0.24097 L 4.16667E-6 -0.32893 " pathEditMode="relative" rAng="0" ptsTypes="AAAAA">
                                      <p:cBhvr>
                                        <p:cTn id="3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64" y="-1645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40" grpId="0" animBg="1"/>
      <p:bldP spid="41" grpId="0" animBg="1"/>
      <p:bldP spid="41" grpId="1" animBg="1"/>
      <p:bldP spid="41" grpId="2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Data is loaded from 0x0002 to 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PC advances to 0x0003.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instruction is loaded to the decoder.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registers C &amp; D are subtracted.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answer is put into D</a:t>
            </a:r>
          </a:p>
        </p:txBody>
      </p:sp>
      <p:sp>
        <p:nvSpPr>
          <p:cNvPr id="4" name="Rectangle 3"/>
          <p:cNvSpPr/>
          <p:nvPr/>
        </p:nvSpPr>
        <p:spPr>
          <a:xfrm>
            <a:off x="7514770" y="1828800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73070" y="1812576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PC:</a:t>
            </a:r>
          </a:p>
        </p:txBody>
      </p:sp>
      <p:sp>
        <p:nvSpPr>
          <p:cNvPr id="6" name="Rectangle 5"/>
          <p:cNvSpPr/>
          <p:nvPr/>
        </p:nvSpPr>
        <p:spPr>
          <a:xfrm>
            <a:off x="7514770" y="216568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7305" y="2149460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A:</a:t>
            </a:r>
          </a:p>
        </p:txBody>
      </p:sp>
      <p:sp>
        <p:nvSpPr>
          <p:cNvPr id="8" name="Rectangle 7"/>
          <p:cNvSpPr/>
          <p:nvPr/>
        </p:nvSpPr>
        <p:spPr>
          <a:xfrm>
            <a:off x="7514770" y="250514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5188" y="2482425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B: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2653" y="283553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2012" y="2819309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12653" y="317499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9895" y="3152274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D: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378286" y="1824699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78286" y="216158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78286" y="250104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6169" y="2831432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376169" y="3170892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51956" y="1395662"/>
            <a:ext cx="10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53285" y="1336837"/>
            <a:ext cx="10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40254" y="4347038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80886" y="3977706"/>
            <a:ext cx="10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19" y="4683922"/>
            <a:ext cx="1562100" cy="790575"/>
          </a:xfrm>
          <a:prstGeom prst="rect">
            <a:avLst/>
          </a:prstGeom>
        </p:spPr>
      </p:pic>
      <p:cxnSp>
        <p:nvCxnSpPr>
          <p:cNvPr id="28" name="Elbow Connector 27"/>
          <p:cNvCxnSpPr>
            <a:stCxn id="26" idx="2"/>
            <a:endCxn id="7" idx="1"/>
          </p:cNvCxnSpPr>
          <p:nvPr/>
        </p:nvCxnSpPr>
        <p:spPr>
          <a:xfrm rot="5400000" flipH="1">
            <a:off x="6006451" y="3284980"/>
            <a:ext cx="3140371" cy="1238664"/>
          </a:xfrm>
          <a:prstGeom prst="bentConnector4">
            <a:avLst>
              <a:gd name="adj1" fmla="val -7279"/>
              <a:gd name="adj2" fmla="val 118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6" idx="2"/>
            <a:endCxn id="9" idx="1"/>
          </p:cNvCxnSpPr>
          <p:nvPr/>
        </p:nvCxnSpPr>
        <p:spPr>
          <a:xfrm rot="5400000" flipH="1">
            <a:off x="6171876" y="3450404"/>
            <a:ext cx="2807406" cy="1240781"/>
          </a:xfrm>
          <a:prstGeom prst="bentConnector4">
            <a:avLst>
              <a:gd name="adj1" fmla="val -8143"/>
              <a:gd name="adj2" fmla="val 1184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6" idx="2"/>
            <a:endCxn id="11" idx="1"/>
          </p:cNvCxnSpPr>
          <p:nvPr/>
        </p:nvCxnSpPr>
        <p:spPr>
          <a:xfrm rot="5400000" flipH="1">
            <a:off x="6343730" y="3622258"/>
            <a:ext cx="2470522" cy="1233957"/>
          </a:xfrm>
          <a:prstGeom prst="bentConnector4">
            <a:avLst>
              <a:gd name="adj1" fmla="val -9253"/>
              <a:gd name="adj2" fmla="val 1185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6" idx="2"/>
            <a:endCxn id="13" idx="1"/>
          </p:cNvCxnSpPr>
          <p:nvPr/>
        </p:nvCxnSpPr>
        <p:spPr>
          <a:xfrm rot="5400000" flipH="1">
            <a:off x="6509153" y="3787682"/>
            <a:ext cx="2137557" cy="1236074"/>
          </a:xfrm>
          <a:prstGeom prst="bentConnector4">
            <a:avLst>
              <a:gd name="adj1" fmla="val -10694"/>
              <a:gd name="adj2" fmla="val 118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6" idx="3"/>
          </p:cNvCxnSpPr>
          <p:nvPr/>
        </p:nvCxnSpPr>
        <p:spPr>
          <a:xfrm flipH="1">
            <a:off x="7804551" y="2334126"/>
            <a:ext cx="1234219" cy="2361155"/>
          </a:xfrm>
          <a:prstGeom prst="bentConnector4">
            <a:avLst>
              <a:gd name="adj1" fmla="val -18522"/>
              <a:gd name="adj2" fmla="val 800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8" idx="3"/>
          </p:cNvCxnSpPr>
          <p:nvPr/>
        </p:nvCxnSpPr>
        <p:spPr>
          <a:xfrm flipH="1">
            <a:off x="7804551" y="2673586"/>
            <a:ext cx="1234219" cy="2021695"/>
          </a:xfrm>
          <a:prstGeom prst="bentConnector4">
            <a:avLst>
              <a:gd name="adj1" fmla="val -18522"/>
              <a:gd name="adj2" fmla="val 75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0" idx="3"/>
          </p:cNvCxnSpPr>
          <p:nvPr/>
        </p:nvCxnSpPr>
        <p:spPr>
          <a:xfrm flipH="1">
            <a:off x="8583221" y="3003975"/>
            <a:ext cx="453432" cy="1697801"/>
          </a:xfrm>
          <a:prstGeom prst="bentConnector4">
            <a:avLst>
              <a:gd name="adj1" fmla="val -50415"/>
              <a:gd name="adj2" fmla="val 71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12" idx="3"/>
          </p:cNvCxnSpPr>
          <p:nvPr/>
        </p:nvCxnSpPr>
        <p:spPr>
          <a:xfrm flipH="1">
            <a:off x="8583221" y="3343435"/>
            <a:ext cx="453432" cy="1358341"/>
          </a:xfrm>
          <a:prstGeom prst="bentConnector4">
            <a:avLst>
              <a:gd name="adj1" fmla="val -50415"/>
              <a:gd name="adj2" fmla="val 64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1" idx="2"/>
          </p:cNvCxnSpPr>
          <p:nvPr/>
        </p:nvCxnSpPr>
        <p:spPr>
          <a:xfrm rot="5400000">
            <a:off x="9203762" y="4280718"/>
            <a:ext cx="395288" cy="12016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22" idx="0"/>
          </p:cNvCxnSpPr>
          <p:nvPr/>
        </p:nvCxnSpPr>
        <p:spPr>
          <a:xfrm>
            <a:off x="9038770" y="1997242"/>
            <a:ext cx="963484" cy="1980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14" idx="1"/>
            <a:endCxn id="22" idx="0"/>
          </p:cNvCxnSpPr>
          <p:nvPr/>
        </p:nvCxnSpPr>
        <p:spPr>
          <a:xfrm rot="10800000" flipV="1">
            <a:off x="10002254" y="1993140"/>
            <a:ext cx="376032" cy="19845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377456" y="2509530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11304" y="283743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512310" y="1833191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0003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361461" y="281881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520007" y="282580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0008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537298" y="317499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453019" y="5438131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0006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514089" y="3171532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0006</a:t>
            </a:r>
          </a:p>
        </p:txBody>
      </p:sp>
    </p:spTree>
    <p:extLst>
      <p:ext uri="{BB962C8B-B14F-4D97-AF65-F5344CB8AC3E}">
        <p14:creationId xmlns:p14="http://schemas.microsoft.com/office/powerpoint/2010/main" val="343558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0.23099 0.046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231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C -0.02917 0.01111 -0.06237 0.04051 -0.07461 0.07384 C -0.08581 0.11111 -0.08398 0.17315 -0.06784 0.22222 " pathEditMode="relative" rAng="0" ptsTypes="AAA">
                                      <p:cBhvr>
                                        <p:cTn id="2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1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3.125E-6 0.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08386 -0.08819 C -0.10274 -0.10671 -0.11329 -0.13449 -0.11329 -0.16342 C -0.11329 -0.19629 -0.10274 -0.22245 -0.08386 -0.24097 L 4.16667E-6 -0.32893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64" y="-1645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7" grpId="0" animBg="1"/>
      <p:bldP spid="38" grpId="0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Computational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219200"/>
            <a:ext cx="5237203" cy="495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PC moves to 0x0004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value of D is written to 0xFE2B</a:t>
            </a:r>
          </a:p>
        </p:txBody>
      </p:sp>
      <p:sp>
        <p:nvSpPr>
          <p:cNvPr id="4" name="Rectangle 3"/>
          <p:cNvSpPr/>
          <p:nvPr/>
        </p:nvSpPr>
        <p:spPr>
          <a:xfrm>
            <a:off x="7514770" y="1828800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73070" y="1812576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PC:</a:t>
            </a:r>
          </a:p>
        </p:txBody>
      </p:sp>
      <p:sp>
        <p:nvSpPr>
          <p:cNvPr id="6" name="Rectangle 5"/>
          <p:cNvSpPr/>
          <p:nvPr/>
        </p:nvSpPr>
        <p:spPr>
          <a:xfrm>
            <a:off x="7514770" y="216568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7305" y="2149460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A:</a:t>
            </a:r>
          </a:p>
        </p:txBody>
      </p:sp>
      <p:sp>
        <p:nvSpPr>
          <p:cNvPr id="8" name="Rectangle 7"/>
          <p:cNvSpPr/>
          <p:nvPr/>
        </p:nvSpPr>
        <p:spPr>
          <a:xfrm>
            <a:off x="7514770" y="2505144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5188" y="2482425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B: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2653" y="283553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62012" y="2819309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C: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12653" y="317499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9895" y="3152274"/>
            <a:ext cx="52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D: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378286" y="1824699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78286" y="216158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78286" y="250104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6169" y="2831432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376169" y="3170892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0x0004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51956" y="1395662"/>
            <a:ext cx="10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53285" y="1336837"/>
            <a:ext cx="10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40254" y="4347038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80886" y="3977706"/>
            <a:ext cx="104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19" y="4683922"/>
            <a:ext cx="1562100" cy="790575"/>
          </a:xfrm>
          <a:prstGeom prst="rect">
            <a:avLst/>
          </a:prstGeom>
        </p:spPr>
      </p:pic>
      <p:cxnSp>
        <p:nvCxnSpPr>
          <p:cNvPr id="28" name="Elbow Connector 27"/>
          <p:cNvCxnSpPr>
            <a:stCxn id="26" idx="2"/>
            <a:endCxn id="7" idx="1"/>
          </p:cNvCxnSpPr>
          <p:nvPr/>
        </p:nvCxnSpPr>
        <p:spPr>
          <a:xfrm rot="5400000" flipH="1">
            <a:off x="6006451" y="3284980"/>
            <a:ext cx="3140371" cy="1238664"/>
          </a:xfrm>
          <a:prstGeom prst="bentConnector4">
            <a:avLst>
              <a:gd name="adj1" fmla="val -7279"/>
              <a:gd name="adj2" fmla="val 1184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6" idx="2"/>
            <a:endCxn id="9" idx="1"/>
          </p:cNvCxnSpPr>
          <p:nvPr/>
        </p:nvCxnSpPr>
        <p:spPr>
          <a:xfrm rot="5400000" flipH="1">
            <a:off x="6171876" y="3450404"/>
            <a:ext cx="2807406" cy="1240781"/>
          </a:xfrm>
          <a:prstGeom prst="bentConnector4">
            <a:avLst>
              <a:gd name="adj1" fmla="val -8143"/>
              <a:gd name="adj2" fmla="val 1184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6" idx="2"/>
            <a:endCxn id="11" idx="1"/>
          </p:cNvCxnSpPr>
          <p:nvPr/>
        </p:nvCxnSpPr>
        <p:spPr>
          <a:xfrm rot="5400000" flipH="1">
            <a:off x="6343730" y="3622258"/>
            <a:ext cx="2470522" cy="1233957"/>
          </a:xfrm>
          <a:prstGeom prst="bentConnector4">
            <a:avLst>
              <a:gd name="adj1" fmla="val -9253"/>
              <a:gd name="adj2" fmla="val 1185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6" idx="2"/>
            <a:endCxn id="13" idx="1"/>
          </p:cNvCxnSpPr>
          <p:nvPr/>
        </p:nvCxnSpPr>
        <p:spPr>
          <a:xfrm rot="5400000" flipH="1">
            <a:off x="6509153" y="3787682"/>
            <a:ext cx="2137557" cy="1236074"/>
          </a:xfrm>
          <a:prstGeom prst="bentConnector4">
            <a:avLst>
              <a:gd name="adj1" fmla="val -10694"/>
              <a:gd name="adj2" fmla="val 118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6" idx="3"/>
          </p:cNvCxnSpPr>
          <p:nvPr/>
        </p:nvCxnSpPr>
        <p:spPr>
          <a:xfrm flipH="1">
            <a:off x="7804551" y="2334126"/>
            <a:ext cx="1234219" cy="2361155"/>
          </a:xfrm>
          <a:prstGeom prst="bentConnector4">
            <a:avLst>
              <a:gd name="adj1" fmla="val -18522"/>
              <a:gd name="adj2" fmla="val 800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8" idx="3"/>
          </p:cNvCxnSpPr>
          <p:nvPr/>
        </p:nvCxnSpPr>
        <p:spPr>
          <a:xfrm flipH="1">
            <a:off x="7804551" y="2673586"/>
            <a:ext cx="1234219" cy="2021695"/>
          </a:xfrm>
          <a:prstGeom prst="bentConnector4">
            <a:avLst>
              <a:gd name="adj1" fmla="val -18522"/>
              <a:gd name="adj2" fmla="val 75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0" idx="3"/>
          </p:cNvCxnSpPr>
          <p:nvPr/>
        </p:nvCxnSpPr>
        <p:spPr>
          <a:xfrm flipH="1">
            <a:off x="8583221" y="3003975"/>
            <a:ext cx="453432" cy="1697801"/>
          </a:xfrm>
          <a:prstGeom prst="bentConnector4">
            <a:avLst>
              <a:gd name="adj1" fmla="val -50415"/>
              <a:gd name="adj2" fmla="val 719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12" idx="3"/>
          </p:cNvCxnSpPr>
          <p:nvPr/>
        </p:nvCxnSpPr>
        <p:spPr>
          <a:xfrm flipH="1">
            <a:off x="8583221" y="3343435"/>
            <a:ext cx="453432" cy="1358341"/>
          </a:xfrm>
          <a:prstGeom prst="bentConnector4">
            <a:avLst>
              <a:gd name="adj1" fmla="val -50415"/>
              <a:gd name="adj2" fmla="val 64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21" idx="2"/>
          </p:cNvCxnSpPr>
          <p:nvPr/>
        </p:nvCxnSpPr>
        <p:spPr>
          <a:xfrm rot="5400000">
            <a:off x="9203762" y="4280718"/>
            <a:ext cx="395288" cy="12016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22" idx="0"/>
          </p:cNvCxnSpPr>
          <p:nvPr/>
        </p:nvCxnSpPr>
        <p:spPr>
          <a:xfrm>
            <a:off x="9038770" y="1997242"/>
            <a:ext cx="963484" cy="19804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14" idx="1"/>
            <a:endCxn id="22" idx="0"/>
          </p:cNvCxnSpPr>
          <p:nvPr/>
        </p:nvCxnSpPr>
        <p:spPr>
          <a:xfrm rot="10800000" flipV="1">
            <a:off x="10002254" y="1993140"/>
            <a:ext cx="376032" cy="19845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512653" y="3187693"/>
            <a:ext cx="1524000" cy="33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0006</a:t>
            </a:r>
          </a:p>
        </p:txBody>
      </p:sp>
    </p:spTree>
    <p:extLst>
      <p:ext uri="{BB962C8B-B14F-4D97-AF65-F5344CB8AC3E}">
        <p14:creationId xmlns:p14="http://schemas.microsoft.com/office/powerpoint/2010/main" val="395705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25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Exercise 2 – 15 Minutes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Sit in a group of 2-3 people.</a:t>
            </a:r>
          </a:p>
          <a:p>
            <a:r>
              <a:rPr lang="en-US" dirty="0"/>
              <a:t>Draw a three register system on paper.</a:t>
            </a:r>
          </a:p>
          <a:p>
            <a:pPr lvl="1"/>
            <a:r>
              <a:rPr lang="en-US" dirty="0"/>
              <a:t>PC</a:t>
            </a:r>
          </a:p>
          <a:p>
            <a:pPr lvl="1"/>
            <a:r>
              <a:rPr lang="en-US" dirty="0"/>
              <a:t>A</a:t>
            </a:r>
          </a:p>
          <a:p>
            <a:pPr lvl="1"/>
            <a:r>
              <a:rPr lang="en-US" dirty="0"/>
              <a:t>B</a:t>
            </a:r>
          </a:p>
          <a:p>
            <a:r>
              <a:rPr lang="en-US" dirty="0"/>
              <a:t>Execute this program on paper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25" y="1473993"/>
            <a:ext cx="4676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69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AE9822-1254-4FCA-80E4-DAB3DEA32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8BEC90C-8B5A-4B96-AC25-C53562433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1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Scaling?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 the old days there was one computer which ran all programs for a whole university or company.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People had to wait for the computer to be available.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time it took to load and run a computer was the big waste of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paradigm worked for &lt;10 programmers, but not at all for 10,000. The solution didn’t </a:t>
            </a:r>
            <a:r>
              <a:rPr lang="en-US" b="1" i="1" dirty="0"/>
              <a:t>scale</a:t>
            </a:r>
            <a:r>
              <a:rPr lang="en-US" dirty="0"/>
              <a:t> well.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006" y="1070633"/>
            <a:ext cx="3543300" cy="2847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7570"/>
            <a:ext cx="31337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9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4401</TotalTime>
  <Words>1244</Words>
  <Application>Microsoft Office PowerPoint</Application>
  <PresentationFormat>Widescreen</PresentationFormat>
  <Paragraphs>272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CSC 200 Class 10</vt:lpstr>
      <vt:lpstr>The CPU</vt:lpstr>
      <vt:lpstr>More detail</vt:lpstr>
      <vt:lpstr>Computational Process</vt:lpstr>
      <vt:lpstr>Computational Process</vt:lpstr>
      <vt:lpstr>Computational Process</vt:lpstr>
      <vt:lpstr>Practice Exercise 2 – 15 Minutes</vt:lpstr>
      <vt:lpstr>Scaling</vt:lpstr>
      <vt:lpstr>What is Scaling?</vt:lpstr>
      <vt:lpstr>Evolution of Scalable Computing</vt:lpstr>
      <vt:lpstr>Evolution of Scalable Computing (2)</vt:lpstr>
      <vt:lpstr>Effect on Memory</vt:lpstr>
      <vt:lpstr>Effect on Memory (2)</vt:lpstr>
      <vt:lpstr>How Much Data Can Be Made/Stored</vt:lpstr>
      <vt:lpstr>Effect on Networking</vt:lpstr>
      <vt:lpstr>Effect on Networking (2)</vt:lpstr>
      <vt:lpstr>How Much Data Can Be Sent?</vt:lpstr>
      <vt:lpstr>Effect on Processors</vt:lpstr>
      <vt:lpstr>Effect on Processors (2)</vt:lpstr>
      <vt:lpstr>Internet of Things</vt:lpstr>
      <vt:lpstr>The Rise of the Cloud</vt:lpstr>
      <vt:lpstr>Digital Farming?</vt:lpstr>
      <vt:lpstr>Concerns?</vt:lpstr>
      <vt:lpstr>For the Future?</vt:lpstr>
      <vt:lpstr>For the Exam / Homework</vt:lpstr>
    </vt:vector>
  </TitlesOfParts>
  <Company>HPES NMCI 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200 Class 1</dc:title>
  <dc:creator>Dillon, Brian S CIV NSWCDD, V53</dc:creator>
  <cp:lastModifiedBy>Stacey Dillon</cp:lastModifiedBy>
  <cp:revision>107</cp:revision>
  <dcterms:created xsi:type="dcterms:W3CDTF">2019-03-29T22:39:59Z</dcterms:created>
  <dcterms:modified xsi:type="dcterms:W3CDTF">2020-03-25T21:03:33Z</dcterms:modified>
</cp:coreProperties>
</file>